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4"/>
  </p:sldMasterIdLst>
  <p:notesMasterIdLst>
    <p:notesMasterId r:id="rId41"/>
  </p:notesMasterIdLst>
  <p:sldIdLst>
    <p:sldId id="315" r:id="rId5"/>
    <p:sldId id="300" r:id="rId6"/>
    <p:sldId id="360" r:id="rId7"/>
    <p:sldId id="361" r:id="rId8"/>
    <p:sldId id="317" r:id="rId9"/>
    <p:sldId id="301" r:id="rId10"/>
    <p:sldId id="331" r:id="rId11"/>
    <p:sldId id="329" r:id="rId12"/>
    <p:sldId id="330" r:id="rId13"/>
    <p:sldId id="328" r:id="rId14"/>
    <p:sldId id="338" r:id="rId15"/>
    <p:sldId id="339" r:id="rId16"/>
    <p:sldId id="340" r:id="rId17"/>
    <p:sldId id="343" r:id="rId18"/>
    <p:sldId id="341" r:id="rId19"/>
    <p:sldId id="344" r:id="rId20"/>
    <p:sldId id="333" r:id="rId21"/>
    <p:sldId id="345" r:id="rId22"/>
    <p:sldId id="346" r:id="rId23"/>
    <p:sldId id="334" r:id="rId24"/>
    <p:sldId id="347" r:id="rId25"/>
    <p:sldId id="335" r:id="rId26"/>
    <p:sldId id="348" r:id="rId27"/>
    <p:sldId id="350" r:id="rId28"/>
    <p:sldId id="351" r:id="rId29"/>
    <p:sldId id="337" r:id="rId30"/>
    <p:sldId id="352" r:id="rId31"/>
    <p:sldId id="354" r:id="rId32"/>
    <p:sldId id="355" r:id="rId33"/>
    <p:sldId id="336" r:id="rId34"/>
    <p:sldId id="353" r:id="rId35"/>
    <p:sldId id="356" r:id="rId36"/>
    <p:sldId id="357" r:id="rId37"/>
    <p:sldId id="358" r:id="rId38"/>
    <p:sldId id="359" r:id="rId39"/>
    <p:sldId id="272" r:id="rId40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9" roundtripDataSignature="AMtx7mhwFzdV1RQWT0+yRhKLCIJdYxHt+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4E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2C8929-076E-8527-ECDD-C56A7DAE4DD5}" v="30" dt="2023-06-22T13:56:50.643"/>
    <p1510:client id="{14B4C99A-F1C3-5427-9666-E2F12E302D03}" v="5" dt="2023-06-27T21:31:29.953"/>
    <p1510:client id="{25A78222-0ECE-19BF-0D06-55146FE4B128}" v="346" dt="2023-04-18T14:00:35.650"/>
    <p1510:client id="{59FC8BF6-E761-4394-81BE-DA2CF32DA88D}" v="6" dt="2023-06-06T15:15:58.654"/>
    <p1510:client id="{5E77F0BB-BB14-227A-A67D-3A227C58573B}" v="12" dt="2023-07-14T13:46:16.989"/>
    <p1510:client id="{723D2B0D-65D2-2A9F-7F72-0633A509818F}" v="601" dt="2023-04-25T20:47:31.791"/>
    <p1510:client id="{7FE32721-0804-C5F7-FEF2-A5F0F23050AC}" v="1" dt="2023-06-06T12:54:58.079"/>
    <p1510:client id="{A37FAD93-91EA-4162-3A07-C7FF376E34B4}" v="72" dt="2023-04-25T20:58:39.728"/>
    <p1510:client id="{CD8C164C-87A1-BB97-066D-0B7815837E4B}" v="25" dt="2023-04-10T20:44:03.814"/>
    <p1510:client id="{D475CCC4-3204-0CD3-50D0-418CF27B6C32}" v="107" dt="2023-05-24T18:43:14.958"/>
    <p1510:client id="{E2911F31-8606-1CD3-0F7F-700B549029A5}" v="9" dt="2023-07-14T14:54:44.064"/>
    <p1510:client id="{F0B1B5D5-EE38-7455-F6C0-3D9834D2CB28}" v="282" dt="2023-06-06T14:25:43.8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 snapToGrid="0">
      <p:cViewPr varScale="1">
        <p:scale>
          <a:sx n="133" d="100"/>
          <a:sy n="133" d="100"/>
        </p:scale>
        <p:origin x="2550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1.fntdata"/><Relationship Id="rId89" Type="http://customschemas.google.com/relationships/presentationmetadata" Target="metadata"/><Relationship Id="rId7" Type="http://schemas.openxmlformats.org/officeDocument/2006/relationships/slide" Target="slides/slide3.xml"/><Relationship Id="rId92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font" Target="fonts/font4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90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3.fntdata"/><Relationship Id="rId9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2.fntdata"/><Relationship Id="rId8" Type="http://schemas.openxmlformats.org/officeDocument/2006/relationships/slide" Target="slides/slide4.xml"/><Relationship Id="rId93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41" Type="http://schemas.openxmlformats.org/officeDocument/2006/relationships/notesMaster" Target="notesMasters/notesMaster1.xml"/><Relationship Id="rId9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51389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07309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17730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19188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17540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09769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27294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06157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81780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58273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1131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67444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6776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54425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26763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81066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98199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19132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043536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800303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09940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9033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077333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570853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81110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151194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012800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85203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1524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0a057ae1a2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g10a057ae1a2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None/>
            </a:pPr>
            <a:r>
              <a:rPr lang="pt-BR"/>
              <a:t>Exemplo de slide de transição para uma parte prática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81619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92974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89238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2110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64475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4964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1066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4267"/>
            </a:lvl1pPr>
            <a:lvl2pPr marL="812810" indent="0" algn="ctr">
              <a:buNone/>
              <a:defRPr sz="3556"/>
            </a:lvl2pPr>
            <a:lvl3pPr marL="1625620" indent="0" algn="ctr">
              <a:buNone/>
              <a:defRPr sz="3200"/>
            </a:lvl3pPr>
            <a:lvl4pPr marL="2438430" indent="0" algn="ctr">
              <a:buNone/>
              <a:defRPr sz="2844"/>
            </a:lvl4pPr>
            <a:lvl5pPr marL="3251241" indent="0" algn="ctr">
              <a:buNone/>
              <a:defRPr sz="2844"/>
            </a:lvl5pPr>
            <a:lvl6pPr marL="4064051" indent="0" algn="ctr">
              <a:buNone/>
              <a:defRPr sz="2844"/>
            </a:lvl6pPr>
            <a:lvl7pPr marL="4876861" indent="0" algn="ctr">
              <a:buNone/>
              <a:defRPr sz="2844"/>
            </a:lvl7pPr>
            <a:lvl8pPr marL="5689671" indent="0" algn="ctr">
              <a:buNone/>
              <a:defRPr sz="2844"/>
            </a:lvl8pPr>
            <a:lvl9pPr marL="6502481" indent="0" algn="ctr">
              <a:buNone/>
              <a:defRPr sz="2844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621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12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42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1_Title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‹#›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42748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10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1066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1pPr>
            <a:lvl2pPr marL="812810" indent="0">
              <a:buNone/>
              <a:defRPr sz="3556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170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453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494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1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73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5689"/>
            </a:lvl1pPr>
            <a:lvl2pPr>
              <a:defRPr sz="4978"/>
            </a:lvl2pPr>
            <a:lvl3pPr>
              <a:defRPr sz="4267"/>
            </a:lvl3pPr>
            <a:lvl4pPr>
              <a:defRPr sz="3556"/>
            </a:lvl4pPr>
            <a:lvl5pPr>
              <a:defRPr sz="3556"/>
            </a:lvl5pPr>
            <a:lvl6pPr>
              <a:defRPr sz="3556"/>
            </a:lvl6pPr>
            <a:lvl7pPr>
              <a:defRPr sz="3556"/>
            </a:lvl7pPr>
            <a:lvl8pPr>
              <a:defRPr sz="3556"/>
            </a:lvl8pPr>
            <a:lvl9pPr>
              <a:defRPr sz="355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79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5689"/>
            </a:lvl1pPr>
            <a:lvl2pPr marL="812810" indent="0">
              <a:buNone/>
              <a:defRPr sz="4978"/>
            </a:lvl2pPr>
            <a:lvl3pPr marL="1625620" indent="0">
              <a:buNone/>
              <a:defRPr sz="4267"/>
            </a:lvl3pPr>
            <a:lvl4pPr marL="2438430" indent="0">
              <a:buNone/>
              <a:defRPr sz="3556"/>
            </a:lvl4pPr>
            <a:lvl5pPr marL="3251241" indent="0">
              <a:buNone/>
              <a:defRPr sz="3556"/>
            </a:lvl5pPr>
            <a:lvl6pPr marL="4064051" indent="0">
              <a:buNone/>
              <a:defRPr sz="3556"/>
            </a:lvl6pPr>
            <a:lvl7pPr marL="4876861" indent="0">
              <a:buNone/>
              <a:defRPr sz="3556"/>
            </a:lvl7pPr>
            <a:lvl8pPr marL="5689671" indent="0">
              <a:buNone/>
              <a:defRPr sz="3556"/>
            </a:lvl8pPr>
            <a:lvl9pPr marL="6502481" indent="0">
              <a:buNone/>
              <a:defRPr sz="3556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727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348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microsoft.com/pt-br/videoplayer/embed/RWEA4z?postJsllMsg=true&amp;autoCaptions=pt-br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microsoft.com/pt-br/videoplayer/embed/RWEA4z?postJsllMsg=true&amp;autoCaptions=pt-br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microsoft.com/pt-br/videoplayer/embed/RWEA4z?postJsllMsg=true&amp;autoCaptions=pt-b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5"/>
          <p:cNvSpPr txBox="1"/>
          <p:nvPr/>
        </p:nvSpPr>
        <p:spPr>
          <a:xfrm>
            <a:off x="565525" y="3874338"/>
            <a:ext cx="6191736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2400"/>
            </a:pPr>
            <a:r>
              <a:rPr lang="pt-BR" sz="2400" dirty="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AZ-900 : Introdução aos Conceitos Básicos do Microsoft Azure</a:t>
            </a:r>
            <a:endParaRPr lang="en-US" sz="2400" i="0" u="none" strike="noStrike" cap="none" dirty="0">
              <a:solidFill>
                <a:srgbClr val="A5A5A5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96" name="Google Shape;196;p5"/>
          <p:cNvSpPr txBox="1"/>
          <p:nvPr/>
        </p:nvSpPr>
        <p:spPr>
          <a:xfrm>
            <a:off x="565525" y="1785563"/>
            <a:ext cx="7410300" cy="1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Módulo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1:</a:t>
            </a:r>
          </a:p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Concei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tos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Nuvem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EE3FB77-839E-056B-FC30-2E415E9A8C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BAF0591-1462-A6D4-8024-4715833FA7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4292" y="161566"/>
            <a:ext cx="651673" cy="271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05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10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536A9D6-F992-F3B8-23AC-5DB75218203B}"/>
              </a:ext>
            </a:extLst>
          </p:cNvPr>
          <p:cNvSpPr>
            <a:spLocks/>
          </p:cNvSpPr>
          <p:nvPr/>
        </p:nvSpPr>
        <p:spPr bwMode="auto">
          <a:xfrm>
            <a:off x="2682889" y="2519161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Escalabilidade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64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11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67D5C52B-5A1A-C9D6-8659-FFCEF71491DE}"/>
              </a:ext>
            </a:extLst>
          </p:cNvPr>
          <p:cNvSpPr txBox="1"/>
          <p:nvPr/>
        </p:nvSpPr>
        <p:spPr>
          <a:xfrm>
            <a:off x="702889" y="2282031"/>
            <a:ext cx="7973135" cy="2347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 escalabilidade refere-se à capacidade de ajustar recursos para atender à demanda. </a:t>
            </a:r>
          </a:p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capacidade de escalar significa que você poderá adicionar mais recursos para lidar melhor com o aumento da demanda.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8CCB763-445F-21C5-2D2A-27BC59C7DF63}"/>
              </a:ext>
            </a:extLst>
          </p:cNvPr>
          <p:cNvSpPr>
            <a:spLocks/>
          </p:cNvSpPr>
          <p:nvPr/>
        </p:nvSpPr>
        <p:spPr bwMode="auto">
          <a:xfrm>
            <a:off x="702889" y="1540293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Escalabilidade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8957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12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67D5C52B-5A1A-C9D6-8659-FFCEF71491DE}"/>
              </a:ext>
            </a:extLst>
          </p:cNvPr>
          <p:cNvSpPr txBox="1"/>
          <p:nvPr/>
        </p:nvSpPr>
        <p:spPr>
          <a:xfrm>
            <a:off x="702889" y="2282031"/>
            <a:ext cx="7058711" cy="2347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 outro benefício da escalabilidade é que você não está pagando além do necessário pelos serviços. </a:t>
            </a:r>
          </a:p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Como a nuvem é um modelo baseado em consumo, você paga apenas pelo que usa. </a:t>
            </a:r>
          </a:p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Se a demanda cair, você poderá reduzir seus recursos e, assim, reduzir seus custos.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662084-641A-325C-5194-58C895AB9894}"/>
              </a:ext>
            </a:extLst>
          </p:cNvPr>
          <p:cNvSpPr>
            <a:spLocks/>
          </p:cNvSpPr>
          <p:nvPr/>
        </p:nvSpPr>
        <p:spPr bwMode="auto">
          <a:xfrm>
            <a:off x="702889" y="1374361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Escalabilidade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4597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13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67D5C52B-5A1A-C9D6-8659-FFCEF71491DE}"/>
              </a:ext>
            </a:extLst>
          </p:cNvPr>
          <p:cNvSpPr txBox="1"/>
          <p:nvPr/>
        </p:nvSpPr>
        <p:spPr>
          <a:xfrm>
            <a:off x="702889" y="2282031"/>
            <a:ext cx="7058711" cy="2347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 a escala vertical, se você estivesse desenvolvendo um aplicativo e precisasse de mais capacidade de processamento, poderia escalar verticalmente para adicionar mais CPUs ou RAM à máquina virtual.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662084-641A-325C-5194-58C895AB9894}"/>
              </a:ext>
            </a:extLst>
          </p:cNvPr>
          <p:cNvSpPr>
            <a:spLocks/>
          </p:cNvSpPr>
          <p:nvPr/>
        </p:nvSpPr>
        <p:spPr bwMode="auto">
          <a:xfrm>
            <a:off x="702889" y="1516349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Escalabilidade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09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14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4872DF8-A71E-27DC-3280-E61964FEFE2A}"/>
              </a:ext>
            </a:extLst>
          </p:cNvPr>
          <p:cNvSpPr>
            <a:spLocks/>
          </p:cNvSpPr>
          <p:nvPr/>
        </p:nvSpPr>
        <p:spPr bwMode="auto">
          <a:xfrm>
            <a:off x="2697289" y="2571750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Elasticidade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030FF0-9803-2813-A293-63FA4BB5A6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601" y="2606579"/>
            <a:ext cx="2472599" cy="2340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599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15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67D5C52B-5A1A-C9D6-8659-FFCEF71491DE}"/>
              </a:ext>
            </a:extLst>
          </p:cNvPr>
          <p:cNvSpPr txBox="1"/>
          <p:nvPr/>
        </p:nvSpPr>
        <p:spPr>
          <a:xfrm>
            <a:off x="565525" y="2282031"/>
            <a:ext cx="7196075" cy="2347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 a elasticidade, se você experimentasse um salto repentino acentuado na demanda, seus recursos implantados poderiam ser expandidos (automaticamente ou manualmente).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7F5C2C-9CB1-E4B4-3AF9-DACC0DC0AE48}"/>
              </a:ext>
            </a:extLst>
          </p:cNvPr>
          <p:cNvSpPr>
            <a:spLocks/>
          </p:cNvSpPr>
          <p:nvPr/>
        </p:nvSpPr>
        <p:spPr bwMode="auto">
          <a:xfrm>
            <a:off x="710912" y="1540293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Elasticidade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155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16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67D5C52B-5A1A-C9D6-8659-FFCEF71491DE}"/>
              </a:ext>
            </a:extLst>
          </p:cNvPr>
          <p:cNvSpPr txBox="1"/>
          <p:nvPr/>
        </p:nvSpPr>
        <p:spPr>
          <a:xfrm>
            <a:off x="565525" y="2282031"/>
            <a:ext cx="7196075" cy="2347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Por exemplo, você pode adicionar máquinas virtuais ou contêineres por meio da expansão. </a:t>
            </a:r>
          </a:p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Da mesma forma, se houver uma queda significativa na demanda, os recursos implantados poderão ser reduzidos horizontalmente (de maneira automática ou manual).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7F5C2C-9CB1-E4B4-3AF9-DACC0DC0AE48}"/>
              </a:ext>
            </a:extLst>
          </p:cNvPr>
          <p:cNvSpPr>
            <a:spLocks/>
          </p:cNvSpPr>
          <p:nvPr/>
        </p:nvSpPr>
        <p:spPr bwMode="auto">
          <a:xfrm>
            <a:off x="674912" y="1374361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Elasticidade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7586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17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CB927A1-D87A-4E30-34A2-4210D1C6F55E}"/>
              </a:ext>
            </a:extLst>
          </p:cNvPr>
          <p:cNvSpPr>
            <a:spLocks/>
          </p:cNvSpPr>
          <p:nvPr/>
        </p:nvSpPr>
        <p:spPr bwMode="auto">
          <a:xfrm>
            <a:off x="2675690" y="2537421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Confiabilidade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2704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18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CB927A1-D87A-4E30-34A2-4210D1C6F55E}"/>
              </a:ext>
            </a:extLst>
          </p:cNvPr>
          <p:cNvSpPr>
            <a:spLocks/>
          </p:cNvSpPr>
          <p:nvPr/>
        </p:nvSpPr>
        <p:spPr bwMode="auto">
          <a:xfrm>
            <a:off x="702890" y="1374361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Confiabilidade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085CFE6A-DAAB-40DB-86D9-02A90DD32579}"/>
              </a:ext>
            </a:extLst>
          </p:cNvPr>
          <p:cNvSpPr txBox="1"/>
          <p:nvPr/>
        </p:nvSpPr>
        <p:spPr>
          <a:xfrm>
            <a:off x="565525" y="2282031"/>
            <a:ext cx="7196075" cy="2347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>
              <a:lnSpc>
                <a:spcPct val="115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Devido ao design descentralizado, a nuvem naturalmente dá suporte a uma infraestrutura confiável e resiliente. </a:t>
            </a:r>
          </a:p>
          <a:p>
            <a:pPr marL="342900" lvl="0" indent="-342900">
              <a:lnSpc>
                <a:spcPct val="115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 um design descentralizado, a nuvem permite que você tenha recursos implantados em várias regiões do mundo.</a:t>
            </a:r>
            <a:endParaRPr lang="pt-BR"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1662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19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CB927A1-D87A-4E30-34A2-4210D1C6F55E}"/>
              </a:ext>
            </a:extLst>
          </p:cNvPr>
          <p:cNvSpPr>
            <a:spLocks/>
          </p:cNvSpPr>
          <p:nvPr/>
        </p:nvSpPr>
        <p:spPr bwMode="auto">
          <a:xfrm>
            <a:off x="724490" y="1715609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Confiabilidade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8E5E6DA8-16B2-16FE-8951-4DBFBE30F60F}"/>
              </a:ext>
            </a:extLst>
          </p:cNvPr>
          <p:cNvSpPr txBox="1"/>
          <p:nvPr/>
        </p:nvSpPr>
        <p:spPr>
          <a:xfrm>
            <a:off x="565525" y="2282031"/>
            <a:ext cx="7196075" cy="2347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>
              <a:lnSpc>
                <a:spcPct val="115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 essa escala global, mesmo que ocorra um evento catastrófico em uma região, as outras regiões ainda estarão em funcionamento. </a:t>
            </a:r>
            <a:endParaRPr lang="pt-BR"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62128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565525" y="1481050"/>
            <a:ext cx="8016900" cy="2385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r>
              <a:rPr lang="pt-BR" sz="2400" b="1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Benefícios da nuvem</a:t>
            </a:r>
          </a:p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Benefícios da nuvem</a:t>
            </a: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Roteiro de Aprendizagem</a:t>
            </a:r>
            <a:endParaRPr lang="en-US" sz="40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682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20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1218A45-9D13-B984-D7B3-F1543F78BDEC}"/>
              </a:ext>
            </a:extLst>
          </p:cNvPr>
          <p:cNvSpPr>
            <a:spLocks/>
          </p:cNvSpPr>
          <p:nvPr/>
        </p:nvSpPr>
        <p:spPr bwMode="auto">
          <a:xfrm>
            <a:off x="2732701" y="2571750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Previsibilidade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8234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21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1218A45-9D13-B984-D7B3-F1543F78BDEC}"/>
              </a:ext>
            </a:extLst>
          </p:cNvPr>
          <p:cNvSpPr>
            <a:spLocks/>
          </p:cNvSpPr>
          <p:nvPr/>
        </p:nvSpPr>
        <p:spPr bwMode="auto">
          <a:xfrm>
            <a:off x="695101" y="1466495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Previsibilidade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B91B4AB8-F277-1BE1-7DA9-F52277F0AE11}"/>
              </a:ext>
            </a:extLst>
          </p:cNvPr>
          <p:cNvSpPr txBox="1"/>
          <p:nvPr/>
        </p:nvSpPr>
        <p:spPr>
          <a:xfrm>
            <a:off x="565525" y="2282031"/>
            <a:ext cx="7196075" cy="2347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>
              <a:lnSpc>
                <a:spcPct val="115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 previsibilidade na nuvem permite que você avance com confiança, seja no desempenho ou no custo. Ambas são influenciadas pelo Microsoft Azure Well-Architected Framework. </a:t>
            </a:r>
          </a:p>
        </p:txBody>
      </p:sp>
    </p:spTree>
    <p:extLst>
      <p:ext uri="{BB962C8B-B14F-4D97-AF65-F5344CB8AC3E}">
        <p14:creationId xmlns:p14="http://schemas.microsoft.com/office/powerpoint/2010/main" val="3269961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22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EADCCC2-BD28-42A1-8B74-AA0191BF8385}"/>
              </a:ext>
            </a:extLst>
          </p:cNvPr>
          <p:cNvSpPr>
            <a:spLocks/>
          </p:cNvSpPr>
          <p:nvPr/>
        </p:nvSpPr>
        <p:spPr bwMode="auto">
          <a:xfrm>
            <a:off x="2740490" y="2571750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Segurança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5096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23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EADCCC2-BD28-42A1-8B74-AA0191BF8385}"/>
              </a:ext>
            </a:extLst>
          </p:cNvPr>
          <p:cNvSpPr>
            <a:spLocks/>
          </p:cNvSpPr>
          <p:nvPr/>
        </p:nvSpPr>
        <p:spPr bwMode="auto">
          <a:xfrm>
            <a:off x="724490" y="1488095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Segurança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2FC3F2AF-BBF1-1F36-D02C-603EFBE4728A}"/>
              </a:ext>
            </a:extLst>
          </p:cNvPr>
          <p:cNvSpPr txBox="1"/>
          <p:nvPr/>
        </p:nvSpPr>
        <p:spPr>
          <a:xfrm>
            <a:off x="565525" y="2282031"/>
            <a:ext cx="7196075" cy="2347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>
              <a:lnSpc>
                <a:spcPct val="115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 nuvem oferece ferramentas de segurança que atendem às necessidades dos clientes mas, é importante lembrar que a implementação de muitas delas devem ser realizadas pelo cliente. </a:t>
            </a:r>
          </a:p>
        </p:txBody>
      </p:sp>
    </p:spTree>
    <p:extLst>
      <p:ext uri="{BB962C8B-B14F-4D97-AF65-F5344CB8AC3E}">
        <p14:creationId xmlns:p14="http://schemas.microsoft.com/office/powerpoint/2010/main" val="205183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24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EADCCC2-BD28-42A1-8B74-AA0191BF8385}"/>
              </a:ext>
            </a:extLst>
          </p:cNvPr>
          <p:cNvSpPr>
            <a:spLocks/>
          </p:cNvSpPr>
          <p:nvPr/>
        </p:nvSpPr>
        <p:spPr bwMode="auto">
          <a:xfrm>
            <a:off x="724490" y="1488095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Segurança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2FC3F2AF-BBF1-1F36-D02C-603EFBE4728A}"/>
              </a:ext>
            </a:extLst>
          </p:cNvPr>
          <p:cNvSpPr txBox="1"/>
          <p:nvPr/>
        </p:nvSpPr>
        <p:spPr>
          <a:xfrm>
            <a:off x="565525" y="2282031"/>
            <a:ext cx="7196075" cy="2347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>
              <a:lnSpc>
                <a:spcPct val="115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Se você quiser o controle máximo da segurança, a infraestrutura como serviço fornecerá recursos físicos, mas permitirá que você gerencie os sistemas operacionais e o software instalado, incluindo aplicação de patches e manutenção. </a:t>
            </a:r>
          </a:p>
        </p:txBody>
      </p:sp>
    </p:spTree>
    <p:extLst>
      <p:ext uri="{BB962C8B-B14F-4D97-AF65-F5344CB8AC3E}">
        <p14:creationId xmlns:p14="http://schemas.microsoft.com/office/powerpoint/2010/main" val="3988041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25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EADCCC2-BD28-42A1-8B74-AA0191BF8385}"/>
              </a:ext>
            </a:extLst>
          </p:cNvPr>
          <p:cNvSpPr>
            <a:spLocks/>
          </p:cNvSpPr>
          <p:nvPr/>
        </p:nvSpPr>
        <p:spPr bwMode="auto">
          <a:xfrm>
            <a:off x="724490" y="1488095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Segurança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2FC3F2AF-BBF1-1F36-D02C-603EFBE4728A}"/>
              </a:ext>
            </a:extLst>
          </p:cNvPr>
          <p:cNvSpPr txBox="1"/>
          <p:nvPr/>
        </p:nvSpPr>
        <p:spPr>
          <a:xfrm>
            <a:off x="565525" y="2282031"/>
            <a:ext cx="7196075" cy="2347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>
              <a:lnSpc>
                <a:spcPct val="115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Se você quiser que a aplicação de patches e a manutenção sejam tratadas automaticamente, as implantações de plataforma como serviço ou software como serviço podem ser as melhores estratégias de nuvem para você.</a:t>
            </a:r>
          </a:p>
        </p:txBody>
      </p:sp>
    </p:spTree>
    <p:extLst>
      <p:ext uri="{BB962C8B-B14F-4D97-AF65-F5344CB8AC3E}">
        <p14:creationId xmlns:p14="http://schemas.microsoft.com/office/powerpoint/2010/main" val="3320753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26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3F43A91-9FD2-38CF-4C33-FC323C5CE5F9}"/>
              </a:ext>
            </a:extLst>
          </p:cNvPr>
          <p:cNvSpPr>
            <a:spLocks/>
          </p:cNvSpPr>
          <p:nvPr/>
        </p:nvSpPr>
        <p:spPr bwMode="auto">
          <a:xfrm>
            <a:off x="2711101" y="2570997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Governança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4867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27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3F43A91-9FD2-38CF-4C33-FC323C5CE5F9}"/>
              </a:ext>
            </a:extLst>
          </p:cNvPr>
          <p:cNvSpPr>
            <a:spLocks/>
          </p:cNvSpPr>
          <p:nvPr/>
        </p:nvSpPr>
        <p:spPr bwMode="auto">
          <a:xfrm>
            <a:off x="680701" y="1480142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Governança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03DE6BBF-CF0C-5E25-471E-77085ED8AF48}"/>
              </a:ext>
            </a:extLst>
          </p:cNvPr>
          <p:cNvSpPr txBox="1"/>
          <p:nvPr/>
        </p:nvSpPr>
        <p:spPr>
          <a:xfrm>
            <a:off x="565525" y="2282031"/>
            <a:ext cx="7196075" cy="2347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>
              <a:lnSpc>
                <a:spcPct val="115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 auditoria baseada em nuvem ajuda a sinalizar qualquer recurso que esteja fora de conformidade com seus padrões corporativos e fornece estratégias de mitigação. </a:t>
            </a:r>
          </a:p>
        </p:txBody>
      </p:sp>
    </p:spTree>
    <p:extLst>
      <p:ext uri="{BB962C8B-B14F-4D97-AF65-F5344CB8AC3E}">
        <p14:creationId xmlns:p14="http://schemas.microsoft.com/office/powerpoint/2010/main" val="2434285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28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3F43A91-9FD2-38CF-4C33-FC323C5CE5F9}"/>
              </a:ext>
            </a:extLst>
          </p:cNvPr>
          <p:cNvSpPr>
            <a:spLocks/>
          </p:cNvSpPr>
          <p:nvPr/>
        </p:nvSpPr>
        <p:spPr bwMode="auto">
          <a:xfrm>
            <a:off x="680701" y="1480142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Governança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03DE6BBF-CF0C-5E25-471E-77085ED8AF48}"/>
              </a:ext>
            </a:extLst>
          </p:cNvPr>
          <p:cNvSpPr txBox="1"/>
          <p:nvPr/>
        </p:nvSpPr>
        <p:spPr>
          <a:xfrm>
            <a:off x="565525" y="2282031"/>
            <a:ext cx="7196075" cy="2347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>
              <a:lnSpc>
                <a:spcPct val="115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Dependendo do seu modelo operacional, patches de software e atualizações também podem ser aplicados automaticamente, o que ajuda na governança e na segurança.</a:t>
            </a:r>
          </a:p>
        </p:txBody>
      </p:sp>
    </p:spTree>
    <p:extLst>
      <p:ext uri="{BB962C8B-B14F-4D97-AF65-F5344CB8AC3E}">
        <p14:creationId xmlns:p14="http://schemas.microsoft.com/office/powerpoint/2010/main" val="1741061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29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3F43A91-9FD2-38CF-4C33-FC323C5CE5F9}"/>
              </a:ext>
            </a:extLst>
          </p:cNvPr>
          <p:cNvSpPr>
            <a:spLocks/>
          </p:cNvSpPr>
          <p:nvPr/>
        </p:nvSpPr>
        <p:spPr bwMode="auto">
          <a:xfrm>
            <a:off x="680701" y="1480142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Governança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03DE6BBF-CF0C-5E25-471E-77085ED8AF48}"/>
              </a:ext>
            </a:extLst>
          </p:cNvPr>
          <p:cNvSpPr txBox="1"/>
          <p:nvPr/>
        </p:nvSpPr>
        <p:spPr>
          <a:xfrm>
            <a:off x="565525" y="2282031"/>
            <a:ext cx="7196075" cy="2347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>
              <a:lnSpc>
                <a:spcPct val="115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Ao estabelecer uma presença de governança o mais cedo possível, você poderá manter sua presença de nuvem atualizada, protegida e bem gerenciada.</a:t>
            </a:r>
          </a:p>
        </p:txBody>
      </p:sp>
    </p:spTree>
    <p:extLst>
      <p:ext uri="{BB962C8B-B14F-4D97-AF65-F5344CB8AC3E}">
        <p14:creationId xmlns:p14="http://schemas.microsoft.com/office/powerpoint/2010/main" val="126838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5"/>
          <p:cNvSpPr txBox="1"/>
          <p:nvPr/>
        </p:nvSpPr>
        <p:spPr>
          <a:xfrm>
            <a:off x="565525" y="3874338"/>
            <a:ext cx="6191736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2400"/>
            </a:pPr>
            <a:r>
              <a:rPr lang="pt-BR" sz="2400" dirty="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AZ-900 : Introdução aos Conceitos Básicos do Microsoft Azure</a:t>
            </a:r>
            <a:endParaRPr lang="en-US" sz="2400" i="0" u="none" strike="noStrike" cap="none" dirty="0">
              <a:solidFill>
                <a:srgbClr val="A5A5A5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96" name="Google Shape;196;p5"/>
          <p:cNvSpPr txBox="1"/>
          <p:nvPr/>
        </p:nvSpPr>
        <p:spPr>
          <a:xfrm>
            <a:off x="565525" y="1785563"/>
            <a:ext cx="7410300" cy="1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Benefícios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da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Nuvem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EE3FB77-839E-056B-FC30-2E415E9A8C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BAF0591-1462-A6D4-8024-4715833FA7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4292" y="161566"/>
            <a:ext cx="651673" cy="271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808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30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D2379AD-1F8F-86D1-8F65-484760FD9DD0}"/>
              </a:ext>
            </a:extLst>
          </p:cNvPr>
          <p:cNvSpPr>
            <a:spLocks/>
          </p:cNvSpPr>
          <p:nvPr/>
        </p:nvSpPr>
        <p:spPr bwMode="auto">
          <a:xfrm>
            <a:off x="2711690" y="2562292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Gerenciabilidade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74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31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D2379AD-1F8F-86D1-8F65-484760FD9DD0}"/>
              </a:ext>
            </a:extLst>
          </p:cNvPr>
          <p:cNvSpPr>
            <a:spLocks/>
          </p:cNvSpPr>
          <p:nvPr/>
        </p:nvSpPr>
        <p:spPr bwMode="auto">
          <a:xfrm>
            <a:off x="710090" y="1485837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Gerenciabilidade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833B2551-186A-50CA-95AD-0AC357A4C7EB}"/>
              </a:ext>
            </a:extLst>
          </p:cNvPr>
          <p:cNvSpPr txBox="1"/>
          <p:nvPr/>
        </p:nvSpPr>
        <p:spPr>
          <a:xfrm>
            <a:off x="565525" y="2282031"/>
            <a:ext cx="7152875" cy="2347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>
              <a:lnSpc>
                <a:spcPct val="115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Um dos principais benefícios da computação em nuvem são as opções de capacidade de gerenciamento. Há dois tipos de capacidade de gerenciamento para computação em nuvem que você aprenderá nesta série e ambos trazem excelentes benefícios.</a:t>
            </a:r>
          </a:p>
        </p:txBody>
      </p:sp>
    </p:spTree>
    <p:extLst>
      <p:ext uri="{BB962C8B-B14F-4D97-AF65-F5344CB8AC3E}">
        <p14:creationId xmlns:p14="http://schemas.microsoft.com/office/powerpoint/2010/main" val="1936631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32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D2379AD-1F8F-86D1-8F65-484760FD9DD0}"/>
              </a:ext>
            </a:extLst>
          </p:cNvPr>
          <p:cNvSpPr>
            <a:spLocks/>
          </p:cNvSpPr>
          <p:nvPr/>
        </p:nvSpPr>
        <p:spPr bwMode="auto">
          <a:xfrm>
            <a:off x="710090" y="1485837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Gerenciabilidade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833B2551-186A-50CA-95AD-0AC357A4C7EB}"/>
              </a:ext>
            </a:extLst>
          </p:cNvPr>
          <p:cNvSpPr txBox="1"/>
          <p:nvPr/>
        </p:nvSpPr>
        <p:spPr>
          <a:xfrm>
            <a:off x="565525" y="2282031"/>
            <a:ext cx="7196075" cy="2347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115000"/>
              </a:lnSpc>
              <a:spcBef>
                <a:spcPts val="1000"/>
              </a:spcBef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 gerenciamento da nuvem diz respeito a gerenciar seus recursos de nuvem. Por exemplo:</a:t>
            </a:r>
          </a:p>
          <a:p>
            <a:pPr marL="342900" lvl="0" indent="-342900">
              <a:lnSpc>
                <a:spcPct val="115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Escalar automaticamente a implantação de recursos com base na necessidade.</a:t>
            </a:r>
          </a:p>
        </p:txBody>
      </p:sp>
    </p:spTree>
    <p:extLst>
      <p:ext uri="{BB962C8B-B14F-4D97-AF65-F5344CB8AC3E}">
        <p14:creationId xmlns:p14="http://schemas.microsoft.com/office/powerpoint/2010/main" val="3898273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33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D2379AD-1F8F-86D1-8F65-484760FD9DD0}"/>
              </a:ext>
            </a:extLst>
          </p:cNvPr>
          <p:cNvSpPr>
            <a:spLocks/>
          </p:cNvSpPr>
          <p:nvPr/>
        </p:nvSpPr>
        <p:spPr bwMode="auto">
          <a:xfrm>
            <a:off x="710090" y="1485837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Gerenciabilidade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833B2551-186A-50CA-95AD-0AC357A4C7EB}"/>
              </a:ext>
            </a:extLst>
          </p:cNvPr>
          <p:cNvSpPr txBox="1"/>
          <p:nvPr/>
        </p:nvSpPr>
        <p:spPr>
          <a:xfrm>
            <a:off x="565525" y="2282031"/>
            <a:ext cx="7196075" cy="2347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>
              <a:lnSpc>
                <a:spcPct val="115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Implantar recursos com base em um modelo pré-configurado, removendo a necessidade de configuração manual.</a:t>
            </a:r>
          </a:p>
        </p:txBody>
      </p:sp>
    </p:spTree>
    <p:extLst>
      <p:ext uri="{BB962C8B-B14F-4D97-AF65-F5344CB8AC3E}">
        <p14:creationId xmlns:p14="http://schemas.microsoft.com/office/powerpoint/2010/main" val="1683665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34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D2379AD-1F8F-86D1-8F65-484760FD9DD0}"/>
              </a:ext>
            </a:extLst>
          </p:cNvPr>
          <p:cNvSpPr>
            <a:spLocks/>
          </p:cNvSpPr>
          <p:nvPr/>
        </p:nvSpPr>
        <p:spPr bwMode="auto">
          <a:xfrm>
            <a:off x="710090" y="1485837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Gerenciabilidade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833B2551-186A-50CA-95AD-0AC357A4C7EB}"/>
              </a:ext>
            </a:extLst>
          </p:cNvPr>
          <p:cNvSpPr txBox="1"/>
          <p:nvPr/>
        </p:nvSpPr>
        <p:spPr>
          <a:xfrm>
            <a:off x="565525" y="2571750"/>
            <a:ext cx="6944075" cy="205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115000"/>
              </a:lnSpc>
              <a:spcBef>
                <a:spcPts val="1000"/>
              </a:spcBef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 gerenciamento na nuvem diz respeito à maneira de gerenciar seu ambiente de nuvem e seus recursos. Por exemplo:</a:t>
            </a:r>
          </a:p>
          <a:p>
            <a:pPr marL="342900" lvl="0" indent="-342900">
              <a:lnSpc>
                <a:spcPct val="115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Por meio de um portal da Web.</a:t>
            </a:r>
          </a:p>
          <a:p>
            <a:pPr marL="342900" lvl="0" indent="-342900">
              <a:lnSpc>
                <a:spcPct val="115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Usando uma interface de linha de comando.</a:t>
            </a:r>
          </a:p>
          <a:p>
            <a:pPr marL="342900" lvl="0" indent="-342900">
              <a:lnSpc>
                <a:spcPct val="115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70815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35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D2379AD-1F8F-86D1-8F65-484760FD9DD0}"/>
              </a:ext>
            </a:extLst>
          </p:cNvPr>
          <p:cNvSpPr>
            <a:spLocks/>
          </p:cNvSpPr>
          <p:nvPr/>
        </p:nvSpPr>
        <p:spPr bwMode="auto">
          <a:xfrm>
            <a:off x="710090" y="1485837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Gerenciabilidade</a:t>
            </a:r>
            <a:endParaRPr lang="en-US" sz="2400" dirty="0" err="1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833B2551-186A-50CA-95AD-0AC357A4C7EB}"/>
              </a:ext>
            </a:extLst>
          </p:cNvPr>
          <p:cNvSpPr txBox="1"/>
          <p:nvPr/>
        </p:nvSpPr>
        <p:spPr>
          <a:xfrm>
            <a:off x="710090" y="2282031"/>
            <a:ext cx="7051510" cy="2347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>
              <a:lnSpc>
                <a:spcPct val="115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Usando APIs.</a:t>
            </a:r>
          </a:p>
          <a:p>
            <a:pPr marL="342900" lvl="0" indent="-342900">
              <a:lnSpc>
                <a:spcPct val="115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Usando o PowerShell.</a:t>
            </a:r>
          </a:p>
        </p:txBody>
      </p:sp>
    </p:spTree>
    <p:extLst>
      <p:ext uri="{BB962C8B-B14F-4D97-AF65-F5344CB8AC3E}">
        <p14:creationId xmlns:p14="http://schemas.microsoft.com/office/powerpoint/2010/main" val="4185694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0a057ae1a2_0_175"/>
          <p:cNvSpPr txBox="1"/>
          <p:nvPr/>
        </p:nvSpPr>
        <p:spPr>
          <a:xfrm>
            <a:off x="565525" y="870475"/>
            <a:ext cx="79914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EA4E6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Hands On! </a:t>
            </a: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EA4E6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Arial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9C70728-C6E1-3924-6828-5E0DC5C8BB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tabLst/>
              <a:defRPr/>
            </a:pPr>
            <a:r>
              <a:rPr kumimoji="0" lang="en-US" sz="1300" b="0" i="0" u="none" strike="noStrike" kern="0" cap="none" spc="0" normalizeH="0" baseline="0" noProof="0">
                <a:ln>
                  <a:noFill/>
                </a:ln>
                <a:solidFill>
                  <a:srgbClr val="040A24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[</a:t>
            </a:r>
            <a:fld id="{00000000-1234-1234-1234-123412341234}" type="slidenum">
              <a:rPr kumimoji="0" lang="en-US" sz="1300" b="0" i="0" u="none" strike="noStrike" kern="0" cap="none" spc="0" normalizeH="0" baseline="0" noProof="0">
                <a:ln>
                  <a:noFill/>
                </a:ln>
                <a:solidFill>
                  <a:srgbClr val="EA4E6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  <a:tabLst/>
                <a:defRPr/>
              </a:pPr>
              <a:t>36</a:t>
            </a:fld>
            <a:r>
              <a:rPr kumimoji="0" lang="en-US" sz="1300" b="0" i="0" u="none" strike="noStrike" kern="0" cap="none" spc="0" normalizeH="0" baseline="0" noProof="0">
                <a:ln>
                  <a:noFill/>
                </a:ln>
                <a:solidFill>
                  <a:srgbClr val="040A24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]</a:t>
            </a:r>
            <a:endParaRPr kumimoji="0" lang="pt-BR" sz="1300" b="0" i="0" u="none" strike="noStrike" kern="0" cap="none" spc="0" normalizeH="0" baseline="0" noProof="0">
              <a:ln>
                <a:noFill/>
              </a:ln>
              <a:solidFill>
                <a:srgbClr val="040A24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801286A-886B-9249-A97D-F2B134D4E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4292" y="161566"/>
            <a:ext cx="651673" cy="271497"/>
          </a:xfrm>
          <a:prstGeom prst="rect">
            <a:avLst/>
          </a:prstGeom>
        </p:spPr>
      </p:pic>
      <p:pic>
        <p:nvPicPr>
          <p:cNvPr id="4" name="Picture 3" descr="A person with his hands in front of a keyboard&#10;&#10;Description automatically generated">
            <a:extLst>
              <a:ext uri="{FF2B5EF4-FFF2-40B4-BE49-F238E27FC236}">
                <a16:creationId xmlns:a16="http://schemas.microsoft.com/office/drawing/2014/main" id="{5C326C07-3A37-E56D-9CC2-05F71ED42B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2400" y="1351218"/>
            <a:ext cx="5671650" cy="34029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Descrever os benefícios da alta disponibilidade e da escalabilidade na nuvem.</a:t>
            </a:r>
          </a:p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Descrever os benefícios da confiabilidade e da previsibilidade na nuvem.</a:t>
            </a: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nuvem: domínio de objetivo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28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Descrever os benefícios da segurança e da governança na nuvem.</a:t>
            </a:r>
          </a:p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Descrever os benefícios da capacidade de gerenciamento na nuvem.</a:t>
            </a: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nuvem: domínio de objetivo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024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" name="Rectangle 1">
            <a:hlinkClick r:id="rId4"/>
            <a:extLst>
              <a:ext uri="{FF2B5EF4-FFF2-40B4-BE49-F238E27FC236}">
                <a16:creationId xmlns:a16="http://schemas.microsoft.com/office/drawing/2014/main" id="{D319B53F-A9B4-987B-3452-34FABB00DBF7}"/>
              </a:ext>
            </a:extLst>
          </p:cNvPr>
          <p:cNvSpPr>
            <a:spLocks/>
          </p:cNvSpPr>
          <p:nvPr/>
        </p:nvSpPr>
        <p:spPr bwMode="auto">
          <a:xfrm>
            <a:off x="2653501" y="2230502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Alta disponibilidade</a:t>
            </a:r>
          </a:p>
        </p:txBody>
      </p:sp>
    </p:spTree>
    <p:extLst>
      <p:ext uri="{BB962C8B-B14F-4D97-AF65-F5344CB8AC3E}">
        <p14:creationId xmlns:p14="http://schemas.microsoft.com/office/powerpoint/2010/main" val="2274343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 da nuvem 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7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pic>
        <p:nvPicPr>
          <p:cNvPr id="14" name="9203dbd9-39ea-4587-99e0-8e3c91fa_6750">
            <a:hlinkClick r:id="" action="ppaction://media"/>
            <a:extLst>
              <a:ext uri="{FF2B5EF4-FFF2-40B4-BE49-F238E27FC236}">
                <a16:creationId xmlns:a16="http://schemas.microsoft.com/office/drawing/2014/main" id="{AEE41525-4196-B775-B7C9-85F5C5DACC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4756" y="1337475"/>
            <a:ext cx="6043244" cy="3399325"/>
          </a:xfrm>
          <a:prstGeom prst="rect">
            <a:avLst/>
          </a:prstGeom>
        </p:spPr>
      </p:pic>
      <p:sp>
        <p:nvSpPr>
          <p:cNvPr id="4" name="Footer Placeholder 31">
            <a:extLst>
              <a:ext uri="{FF2B5EF4-FFF2-40B4-BE49-F238E27FC236}">
                <a16:creationId xmlns:a16="http://schemas.microsoft.com/office/drawing/2014/main" id="{85A5F086-6DC9-7145-00BF-4328F590CD7F}"/>
              </a:ext>
            </a:extLst>
          </p:cNvPr>
          <p:cNvSpPr txBox="1">
            <a:spLocks/>
          </p:cNvSpPr>
          <p:nvPr/>
        </p:nvSpPr>
        <p:spPr>
          <a:xfrm rot="16200000">
            <a:off x="158306" y="3792161"/>
            <a:ext cx="1863899" cy="197976"/>
          </a:xfrm>
          <a:prstGeom prst="rect">
            <a:avLst/>
          </a:prstGeom>
        </p:spPr>
        <p:txBody>
          <a:bodyPr rtlCol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914367">
              <a:defRPr/>
            </a:pPr>
            <a:r>
              <a:rPr lang="pt-br" sz="1100" dirty="0">
                <a:latin typeface="+mn-lt"/>
              </a:rPr>
              <a:t>Fonte: Microsoft</a:t>
            </a:r>
          </a:p>
        </p:txBody>
      </p:sp>
    </p:spTree>
    <p:extLst>
      <p:ext uri="{BB962C8B-B14F-4D97-AF65-F5344CB8AC3E}">
        <p14:creationId xmlns:p14="http://schemas.microsoft.com/office/powerpoint/2010/main" val="3758641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214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460800" y="636550"/>
            <a:ext cx="8121625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 da </a:t>
            </a: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nuvem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 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8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" name="Rectangle 1">
            <a:hlinkClick r:id="rId4"/>
            <a:extLst>
              <a:ext uri="{FF2B5EF4-FFF2-40B4-BE49-F238E27FC236}">
                <a16:creationId xmlns:a16="http://schemas.microsoft.com/office/drawing/2014/main" id="{D319B53F-A9B4-987B-3452-34FABB00DBF7}"/>
              </a:ext>
            </a:extLst>
          </p:cNvPr>
          <p:cNvSpPr>
            <a:spLocks/>
          </p:cNvSpPr>
          <p:nvPr/>
        </p:nvSpPr>
        <p:spPr bwMode="auto">
          <a:xfrm>
            <a:off x="547200" y="1889255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Alta disponibilidade</a:t>
            </a:r>
          </a:p>
        </p:txBody>
      </p:sp>
      <p:sp>
        <p:nvSpPr>
          <p:cNvPr id="4" name="Google Shape;203;g109ffa863cd_0_328">
            <a:extLst>
              <a:ext uri="{FF2B5EF4-FFF2-40B4-BE49-F238E27FC236}">
                <a16:creationId xmlns:a16="http://schemas.microsoft.com/office/drawing/2014/main" id="{9A63BCDB-267E-2A48-6D3E-9066D7424970}"/>
              </a:ext>
            </a:extLst>
          </p:cNvPr>
          <p:cNvSpPr txBox="1"/>
          <p:nvPr/>
        </p:nvSpPr>
        <p:spPr>
          <a:xfrm>
            <a:off x="460800" y="2267631"/>
            <a:ext cx="6832800" cy="2347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 alta disponibilidade se concentra em garantir a disponibilidade máxima, independentemente de interrupções ou eventos que possam ocorrer.</a:t>
            </a:r>
          </a:p>
        </p:txBody>
      </p:sp>
    </p:spTree>
    <p:extLst>
      <p:ext uri="{BB962C8B-B14F-4D97-AF65-F5344CB8AC3E}">
        <p14:creationId xmlns:p14="http://schemas.microsoft.com/office/powerpoint/2010/main" val="1481911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460800" y="636550"/>
            <a:ext cx="8121625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Benefícios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 da </a:t>
            </a: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nuvem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 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9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" name="Rectangle 1">
            <a:hlinkClick r:id="rId4"/>
            <a:extLst>
              <a:ext uri="{FF2B5EF4-FFF2-40B4-BE49-F238E27FC236}">
                <a16:creationId xmlns:a16="http://schemas.microsoft.com/office/drawing/2014/main" id="{D319B53F-A9B4-987B-3452-34FABB00DBF7}"/>
              </a:ext>
            </a:extLst>
          </p:cNvPr>
          <p:cNvSpPr>
            <a:spLocks/>
          </p:cNvSpPr>
          <p:nvPr/>
        </p:nvSpPr>
        <p:spPr bwMode="auto">
          <a:xfrm>
            <a:off x="554399" y="1599536"/>
            <a:ext cx="3226663" cy="6824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rtl="0" fontAlgn="base">
              <a:spcBef>
                <a:spcPct val="0"/>
              </a:spcBef>
              <a:spcAft>
                <a:spcPct val="0"/>
              </a:spcAft>
            </a:pPr>
            <a:r>
              <a:rPr lang="pt-br" sz="240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Alta disponibilidade</a:t>
            </a:r>
          </a:p>
        </p:txBody>
      </p:sp>
      <p:sp>
        <p:nvSpPr>
          <p:cNvPr id="4" name="Google Shape;203;g109ffa863cd_0_328">
            <a:extLst>
              <a:ext uri="{FF2B5EF4-FFF2-40B4-BE49-F238E27FC236}">
                <a16:creationId xmlns:a16="http://schemas.microsoft.com/office/drawing/2014/main" id="{9A63BCDB-267E-2A48-6D3E-9066D7424970}"/>
              </a:ext>
            </a:extLst>
          </p:cNvPr>
          <p:cNvSpPr txBox="1"/>
          <p:nvPr/>
        </p:nvSpPr>
        <p:spPr>
          <a:xfrm>
            <a:off x="554399" y="2282031"/>
            <a:ext cx="8121625" cy="2347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 Azure é um ambiente de nuvem altamente disponível com garantias de tempo de atividade, dependendo do serviço. </a:t>
            </a:r>
          </a:p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Essas garantias fazem parte dos SLAs  (Contratos </a:t>
            </a:r>
          </a:p>
          <a:p>
            <a:pPr marR="0"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 Nível de Serviço).</a:t>
            </a:r>
          </a:p>
        </p:txBody>
      </p:sp>
    </p:spTree>
    <p:extLst>
      <p:ext uri="{BB962C8B-B14F-4D97-AF65-F5344CB8AC3E}">
        <p14:creationId xmlns:p14="http://schemas.microsoft.com/office/powerpoint/2010/main" val="398152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C5703FE1FFEE4FA9A1AD8E22667C79" ma:contentTypeVersion="17" ma:contentTypeDescription="Create a new document." ma:contentTypeScope="" ma:versionID="e3b41f82ccdbee0dcdd2639583781b6f">
  <xsd:schema xmlns:xsd="http://www.w3.org/2001/XMLSchema" xmlns:xs="http://www.w3.org/2001/XMLSchema" xmlns:p="http://schemas.microsoft.com/office/2006/metadata/properties" xmlns:ns2="b16f2981-ed04-4161-848e-037de0af3ee7" xmlns:ns3="19483571-f922-4e8e-9c1c-26f0a2252132" targetNamespace="http://schemas.microsoft.com/office/2006/metadata/properties" ma:root="true" ma:fieldsID="59ffc793e77c93ff657e5af1cfd113ae" ns2:_="" ns3:_="">
    <xsd:import namespace="b16f2981-ed04-4161-848e-037de0af3ee7"/>
    <xsd:import namespace="19483571-f922-4e8e-9c1c-26f0a22521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6f2981-ed04-4161-848e-037de0af3ee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cd3083f2-3621-495a-9560-ebc10d59feea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9483571-f922-4e8e-9c1c-26f0a2252132" xsi:nil="true"/>
    <lcf76f155ced4ddcb4097134ff3c332f xmlns="b16f2981-ed04-4161-848e-037de0af3ee7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B52FB4E9-12F0-4220-B728-CAD7E88BF10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94AB210-4600-468E-8104-7AB141E20B04}"/>
</file>

<file path=customXml/itemProps3.xml><?xml version="1.0" encoding="utf-8"?>
<ds:datastoreItem xmlns:ds="http://schemas.openxmlformats.org/officeDocument/2006/customXml" ds:itemID="{6CACB642-B03A-46BC-8FDD-0E8B4552CC4D}">
  <ds:schemaRefs>
    <ds:schemaRef ds:uri="19483571-f922-4e8e-9c1c-26f0a2252132"/>
    <ds:schemaRef ds:uri="851b35d3-0456-4d6a-bc2f-da927e91d158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963</Words>
  <Application>Microsoft Office PowerPoint</Application>
  <PresentationFormat>On-screen Show (16:9)</PresentationFormat>
  <Paragraphs>144</Paragraphs>
  <Slides>36</Slides>
  <Notes>36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 Light</vt:lpstr>
      <vt:lpstr>Calibri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Larissa Mestieri</dc:creator>
  <cp:lastModifiedBy>Valéria Baptista</cp:lastModifiedBy>
  <cp:revision>60</cp:revision>
  <dcterms:modified xsi:type="dcterms:W3CDTF">2024-01-18T03:06:26Z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0x01010001E48B58A68BE64E9120D347E3E06B3A</vt:lpwstr>
  </property>
  <property fmtid="{D5CDD505-2E9C-101B-9397-08002B2CF9AE}" pid="3" name="MediaServiceImageTags">
    <vt:lpwstr/>
  </property>
</Properties>
</file>